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62" r:id="rId3"/>
    <p:sldId id="270" r:id="rId4"/>
    <p:sldId id="264" r:id="rId5"/>
    <p:sldId id="272" r:id="rId6"/>
    <p:sldId id="299" r:id="rId7"/>
    <p:sldId id="265" r:id="rId8"/>
    <p:sldId id="274" r:id="rId9"/>
    <p:sldId id="276" r:id="rId10"/>
    <p:sldId id="277" r:id="rId11"/>
    <p:sldId id="278" r:id="rId12"/>
    <p:sldId id="279" r:id="rId13"/>
    <p:sldId id="280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</p:sldIdLst>
  <p:sldSz cx="9144000" cy="5143500" type="screen16x9"/>
  <p:notesSz cx="6858000" cy="9144000"/>
  <p:embeddedFontLst>
    <p:embeddedFont>
      <p:font typeface="Lato" panose="020F0502020204030203" pitchFamily="34" charset="0"/>
      <p:regular r:id="rId33"/>
      <p:bold r:id="rId34"/>
      <p:italic r:id="rId35"/>
      <p:boldItalic r:id="rId36"/>
    </p:embeddedFont>
    <p:embeddedFont>
      <p:font typeface="Malgun Gothic" panose="020B0503020000020004" pitchFamily="34" charset="-127"/>
      <p:regular r:id="rId37"/>
      <p:bold r:id="rId38"/>
    </p:embeddedFont>
    <p:embeddedFont>
      <p:font typeface="Raleway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36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B82DE2-CD2C-4FF9-941F-F7575DB3D09D}">
  <a:tblStyle styleId="{A9B82DE2-CD2C-4FF9-941F-F7575DB3D0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251C75F-E5BC-4870-82B0-A3FAEE7241FE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9" autoAdjust="0"/>
    <p:restoredTop sz="92925" autoAdjust="0"/>
  </p:normalViewPr>
  <p:slideViewPr>
    <p:cSldViewPr snapToGrid="0">
      <p:cViewPr varScale="1">
        <p:scale>
          <a:sx n="158" d="100"/>
          <a:sy n="158" d="100"/>
        </p:scale>
        <p:origin x="101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45aaa7c9d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45aaa7c9d_4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386c691dd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9386c691dd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0606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197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386c691dd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9386c691dd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751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386c691dd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9386c691dd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136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386c691dd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9386c691dd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635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386c691dd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9386c691dd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230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369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386c691dd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9386c691dd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389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386c691dd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9386c691dd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3948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386c691dd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9386c691dd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514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386c691dd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9386c691dd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494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297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386c691dd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9386c691dd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821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386c691dd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9386c691dd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787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386c691dd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9386c691dd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162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386c691dd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9386c691dd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9098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649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386c691dd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9386c691dd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1576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386c691dd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9386c691dd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271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386c691dd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9386c691dd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997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5085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386c691dd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9386c691dd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716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386c691dd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9386c691dd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489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746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386c691dd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9386c691dd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154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386c691dd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9386c691dd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107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386c691dd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9386c691dd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066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 idx="4294967295"/>
          </p:nvPr>
        </p:nvSpPr>
        <p:spPr>
          <a:xfrm>
            <a:off x="559650" y="997000"/>
            <a:ext cx="7688100" cy="166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sz="3400" dirty="0">
                <a:solidFill>
                  <a:srgbClr val="1C3678"/>
                </a:solidFill>
              </a:rPr>
              <a:t>Non-linear Model</a:t>
            </a:r>
            <a:r>
              <a:rPr lang="ko-KR" altLang="en-US" sz="3400" dirty="0">
                <a:solidFill>
                  <a:srgbClr val="1C3678"/>
                </a:solidFill>
              </a:rPr>
              <a:t>을 통한 </a:t>
            </a:r>
            <a:r>
              <a:rPr lang="en-US" sz="3400" dirty="0" err="1">
                <a:solidFill>
                  <a:srgbClr val="1C3678"/>
                </a:solidFill>
              </a:rPr>
              <a:t>신규</a:t>
            </a:r>
            <a:r>
              <a:rPr lang="en-US" sz="3400" dirty="0">
                <a:solidFill>
                  <a:srgbClr val="1C3678"/>
                </a:solidFill>
              </a:rPr>
              <a:t> </a:t>
            </a:r>
            <a:r>
              <a:rPr lang="en-US" sz="3400" dirty="0" err="1">
                <a:solidFill>
                  <a:srgbClr val="1C3678"/>
                </a:solidFill>
              </a:rPr>
              <a:t>확진자</a:t>
            </a:r>
            <a:r>
              <a:rPr lang="en-US" sz="3400" dirty="0">
                <a:solidFill>
                  <a:srgbClr val="1C3678"/>
                </a:solidFill>
              </a:rPr>
              <a:t> </a:t>
            </a:r>
            <a:r>
              <a:rPr lang="en-US" sz="3400" dirty="0" err="1">
                <a:solidFill>
                  <a:srgbClr val="1C3678"/>
                </a:solidFill>
              </a:rPr>
              <a:t>예측</a:t>
            </a:r>
            <a:r>
              <a:rPr lang="en-US" sz="3400" dirty="0">
                <a:solidFill>
                  <a:srgbClr val="1C3678"/>
                </a:solidFill>
              </a:rPr>
              <a:t> 및 </a:t>
            </a:r>
            <a:r>
              <a:rPr lang="en-US" sz="3400" dirty="0" err="1">
                <a:solidFill>
                  <a:srgbClr val="1C3678"/>
                </a:solidFill>
              </a:rPr>
              <a:t>정책의</a:t>
            </a:r>
            <a:r>
              <a:rPr lang="en-US" sz="3400" dirty="0">
                <a:solidFill>
                  <a:srgbClr val="1C3678"/>
                </a:solidFill>
              </a:rPr>
              <a:t> </a:t>
            </a:r>
            <a:r>
              <a:rPr lang="en-US" sz="3400" dirty="0" err="1">
                <a:solidFill>
                  <a:srgbClr val="1C3678"/>
                </a:solidFill>
              </a:rPr>
              <a:t>영향</a:t>
            </a:r>
            <a:r>
              <a:rPr lang="en-US" sz="3400" dirty="0">
                <a:solidFill>
                  <a:srgbClr val="1C3678"/>
                </a:solidFill>
              </a:rPr>
              <a:t> </a:t>
            </a:r>
            <a:r>
              <a:rPr lang="en-US" sz="3400" dirty="0" err="1">
                <a:solidFill>
                  <a:srgbClr val="1C3678"/>
                </a:solidFill>
              </a:rPr>
              <a:t>분석</a:t>
            </a:r>
            <a:endParaRPr sz="3400" dirty="0">
              <a:solidFill>
                <a:srgbClr val="1C367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br>
              <a:rPr lang="en-US" sz="2200" b="0" dirty="0">
                <a:solidFill>
                  <a:srgbClr val="666666"/>
                </a:solidFill>
              </a:rPr>
            </a:br>
            <a:r>
              <a:rPr lang="en-US" sz="2200" b="0" dirty="0">
                <a:solidFill>
                  <a:srgbClr val="666666"/>
                </a:solidFill>
              </a:rPr>
              <a:t>2020년 12월 19일</a:t>
            </a:r>
            <a:endParaRPr sz="2200" b="0" dirty="0">
              <a:solidFill>
                <a:srgbClr val="666666"/>
              </a:solidFill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294967295"/>
          </p:nvPr>
        </p:nvSpPr>
        <p:spPr>
          <a:xfrm>
            <a:off x="559650" y="3961975"/>
            <a:ext cx="47604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400" b="1">
                <a:latin typeface="Malgun Gothic"/>
                <a:ea typeface="Malgun Gothic"/>
                <a:cs typeface="Malgun Gothic"/>
                <a:sym typeface="Malgun Gothic"/>
              </a:rPr>
              <a:t>박사과정</a:t>
            </a:r>
            <a:r>
              <a:rPr lang="en-US" sz="1400">
                <a:latin typeface="Malgun Gothic"/>
                <a:ea typeface="Malgun Gothic"/>
                <a:cs typeface="Malgun Gothic"/>
                <a:sym typeface="Malgun Gothic"/>
              </a:rPr>
              <a:t> 구태완 </a:t>
            </a:r>
            <a:r>
              <a:rPr lang="en-US" sz="1400" b="1">
                <a:latin typeface="Malgun Gothic"/>
                <a:ea typeface="Malgun Gothic"/>
                <a:cs typeface="Malgun Gothic"/>
                <a:sym typeface="Malgun Gothic"/>
              </a:rPr>
              <a:t>석사과정</a:t>
            </a:r>
            <a:r>
              <a:rPr lang="en-US" sz="1400">
                <a:latin typeface="Malgun Gothic"/>
                <a:ea typeface="Malgun Gothic"/>
                <a:cs typeface="Malgun Gothic"/>
                <a:sym typeface="Malgun Gothic"/>
              </a:rPr>
              <a:t> 한결희, 허규진, 이도은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400" b="1">
                <a:latin typeface="Malgun Gothic"/>
                <a:ea typeface="Malgun Gothic"/>
                <a:cs typeface="Malgun Gothic"/>
                <a:sym typeface="Malgun Gothic"/>
              </a:rPr>
              <a:t>학부과정</a:t>
            </a:r>
            <a:r>
              <a:rPr lang="en-US" sz="1400">
                <a:latin typeface="Malgun Gothic"/>
                <a:ea typeface="Malgun Gothic"/>
                <a:cs typeface="Malgun Gothic"/>
                <a:sym typeface="Malgun Gothic"/>
              </a:rPr>
              <a:t> 고영현, 김태현, 김학용, 정혜원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400" y="2982901"/>
            <a:ext cx="739675" cy="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493875" y="2893650"/>
            <a:ext cx="30000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서울대학교 박태성 교수</a:t>
            </a:r>
            <a:r>
              <a:rPr lang="en-US" sz="20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0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생물정보통계 연구실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CCEB177-5AF2-154D-86D6-948CDC150FDC}"/>
              </a:ext>
            </a:extLst>
          </p:cNvPr>
          <p:cNvSpPr txBox="1"/>
          <p:nvPr/>
        </p:nvSpPr>
        <p:spPr>
          <a:xfrm>
            <a:off x="218485" y="173220"/>
            <a:ext cx="4689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3.1.2. Polynomial Regression with Government Index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77B389-DE0C-B549-B526-C24C53E4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8" y="502371"/>
            <a:ext cx="5491086" cy="4641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E3C467-7760-1245-9642-70351DD6B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8" y="502371"/>
            <a:ext cx="5491086" cy="4641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5F7300-8F1E-5240-83BE-CF121F71C422}"/>
              </a:ext>
            </a:extLst>
          </p:cNvPr>
          <p:cNvSpPr txBox="1"/>
          <p:nvPr/>
        </p:nvSpPr>
        <p:spPr>
          <a:xfrm>
            <a:off x="5840777" y="2825070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</a:t>
            </a:r>
            <a:r>
              <a:rPr kumimoji="1" lang="en-US" altLang="ko-KR" dirty="0"/>
              <a:t>2/18</a:t>
            </a:r>
            <a:r>
              <a:rPr kumimoji="1" lang="ko-KR" altLang="en-US" dirty="0"/>
              <a:t> 데이터로 향후 </a:t>
            </a:r>
            <a:r>
              <a:rPr kumimoji="1" lang="en-US" altLang="ko-KR" dirty="0"/>
              <a:t>20</a:t>
            </a:r>
            <a:r>
              <a:rPr kumimoji="1" lang="ko-KR" altLang="en-US" dirty="0"/>
              <a:t>일 예측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6742E8-38A9-A74C-8A55-73EC8EADE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8" y="515653"/>
            <a:ext cx="5491086" cy="464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72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729450" y="1464658"/>
            <a:ext cx="7688700" cy="300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3.2.</a:t>
            </a:r>
            <a:r>
              <a:rPr lang="ko-KR" altLang="en-US" sz="2000" b="1" dirty="0">
                <a:solidFill>
                  <a:schemeClr val="accent5"/>
                </a:solidFill>
              </a:rPr>
              <a:t> </a:t>
            </a:r>
            <a:r>
              <a:rPr lang="en-US" altLang="ko-KR" sz="2000" b="1" dirty="0">
                <a:solidFill>
                  <a:schemeClr val="accent5"/>
                </a:solidFill>
              </a:rPr>
              <a:t>Cubic Spline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chemeClr val="accent5"/>
              </a:solidFill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3.2.1. Without Government Index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3.2.2. With Government Index (Lagging 12)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1600" b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518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C447DC-E34E-7241-A2FE-8E22A0BA36A3}"/>
              </a:ext>
            </a:extLst>
          </p:cNvPr>
          <p:cNvSpPr txBox="1"/>
          <p:nvPr/>
        </p:nvSpPr>
        <p:spPr>
          <a:xfrm>
            <a:off x="5871413" y="2855027"/>
            <a:ext cx="3058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12</a:t>
            </a:r>
            <a:r>
              <a:rPr kumimoji="1" lang="en-US" altLang="ko-KR" dirty="0"/>
              <a:t>/11</a:t>
            </a:r>
            <a:r>
              <a:rPr kumimoji="1" lang="ko-KR" altLang="en-US" dirty="0"/>
              <a:t> 데이터로 </a:t>
            </a:r>
            <a:r>
              <a:rPr kumimoji="1" lang="en-US" altLang="ko-KR" dirty="0"/>
              <a:t>12/18</a:t>
            </a:r>
            <a:r>
              <a:rPr kumimoji="1" lang="ko-KR" altLang="en-US" dirty="0"/>
              <a:t>일까지 예측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Training RMSE = 106.54</a:t>
            </a:r>
          </a:p>
          <a:p>
            <a:r>
              <a:rPr kumimoji="1" lang="en-US" altLang="ko-Kore-KR" dirty="0"/>
              <a:t>Testing RMSE = 136.62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CEB177-5AF2-154D-86D6-948CDC150FDC}"/>
              </a:ext>
            </a:extLst>
          </p:cNvPr>
          <p:cNvSpPr txBox="1"/>
          <p:nvPr/>
        </p:nvSpPr>
        <p:spPr>
          <a:xfrm>
            <a:off x="218485" y="173220"/>
            <a:ext cx="4070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3.2.1. Cubic Spline without Government Index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77B389-DE0C-B549-B526-C24C53E4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8" y="502371"/>
            <a:ext cx="5491086" cy="4641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C973505-EBD5-1744-AA51-FC18B86CA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0997"/>
            <a:ext cx="5491085" cy="464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84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CCEB177-5AF2-154D-86D6-948CDC150FDC}"/>
              </a:ext>
            </a:extLst>
          </p:cNvPr>
          <p:cNvSpPr txBox="1"/>
          <p:nvPr/>
        </p:nvSpPr>
        <p:spPr>
          <a:xfrm>
            <a:off x="218485" y="173220"/>
            <a:ext cx="4070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3.2.1. Cubic Spline without Government Index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77B389-DE0C-B549-B526-C24C53E4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8" y="502371"/>
            <a:ext cx="5491086" cy="4641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E3C467-7760-1245-9642-70351DD6B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8" y="502371"/>
            <a:ext cx="5491086" cy="4641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5F7300-8F1E-5240-83BE-CF121F71C422}"/>
              </a:ext>
            </a:extLst>
          </p:cNvPr>
          <p:cNvSpPr txBox="1"/>
          <p:nvPr/>
        </p:nvSpPr>
        <p:spPr>
          <a:xfrm>
            <a:off x="5840777" y="2825070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</a:t>
            </a:r>
            <a:r>
              <a:rPr kumimoji="1" lang="en-US" altLang="ko-KR" dirty="0"/>
              <a:t>2/18</a:t>
            </a:r>
            <a:r>
              <a:rPr kumimoji="1" lang="ko-KR" altLang="en-US" dirty="0"/>
              <a:t> 데이터로 향후 </a:t>
            </a:r>
            <a:r>
              <a:rPr kumimoji="1" lang="en-US" altLang="ko-KR" dirty="0"/>
              <a:t>20</a:t>
            </a:r>
            <a:r>
              <a:rPr kumimoji="1" lang="ko-KR" altLang="en-US" dirty="0"/>
              <a:t>일 예측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843E47-C260-4D42-A6D8-B7EC3CB9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0997"/>
            <a:ext cx="5491086" cy="464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59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C447DC-E34E-7241-A2FE-8E22A0BA36A3}"/>
              </a:ext>
            </a:extLst>
          </p:cNvPr>
          <p:cNvSpPr txBox="1"/>
          <p:nvPr/>
        </p:nvSpPr>
        <p:spPr>
          <a:xfrm>
            <a:off x="5871413" y="2855027"/>
            <a:ext cx="3058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12</a:t>
            </a:r>
            <a:r>
              <a:rPr kumimoji="1" lang="en-US" altLang="ko-KR" dirty="0"/>
              <a:t>/11</a:t>
            </a:r>
            <a:r>
              <a:rPr kumimoji="1" lang="ko-KR" altLang="en-US" dirty="0"/>
              <a:t> 데이터로 </a:t>
            </a:r>
            <a:r>
              <a:rPr kumimoji="1" lang="en-US" altLang="ko-KR" dirty="0"/>
              <a:t>12/18</a:t>
            </a:r>
            <a:r>
              <a:rPr kumimoji="1" lang="ko-KR" altLang="en-US" dirty="0"/>
              <a:t>일까지 예측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Training RMSE = 106.29</a:t>
            </a:r>
          </a:p>
          <a:p>
            <a:r>
              <a:rPr kumimoji="1" lang="en-US" altLang="ko-Kore-KR" dirty="0"/>
              <a:t>Testing RMSE = 144.84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CEB177-5AF2-154D-86D6-948CDC150FDC}"/>
              </a:ext>
            </a:extLst>
          </p:cNvPr>
          <p:cNvSpPr txBox="1"/>
          <p:nvPr/>
        </p:nvSpPr>
        <p:spPr>
          <a:xfrm>
            <a:off x="218485" y="173220"/>
            <a:ext cx="3902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3.2.2. Cubic Spline with Government Index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77B389-DE0C-B549-B526-C24C53E4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8" y="502371"/>
            <a:ext cx="5491086" cy="4641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80E1BC-2310-0043-9F2B-9C1982813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8" y="502371"/>
            <a:ext cx="5491086" cy="464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80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CCEB177-5AF2-154D-86D6-948CDC150FDC}"/>
              </a:ext>
            </a:extLst>
          </p:cNvPr>
          <p:cNvSpPr txBox="1"/>
          <p:nvPr/>
        </p:nvSpPr>
        <p:spPr>
          <a:xfrm>
            <a:off x="218485" y="173220"/>
            <a:ext cx="3902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3.2.2. Cubic Spline with Government Index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77B389-DE0C-B549-B526-C24C53E4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8" y="502371"/>
            <a:ext cx="5491086" cy="4641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E3C467-7760-1245-9642-70351DD6B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8" y="502371"/>
            <a:ext cx="5491086" cy="4641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5F7300-8F1E-5240-83BE-CF121F71C422}"/>
              </a:ext>
            </a:extLst>
          </p:cNvPr>
          <p:cNvSpPr txBox="1"/>
          <p:nvPr/>
        </p:nvSpPr>
        <p:spPr>
          <a:xfrm>
            <a:off x="5840777" y="2825070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</a:t>
            </a:r>
            <a:r>
              <a:rPr kumimoji="1" lang="en-US" altLang="ko-KR" dirty="0"/>
              <a:t>2/18</a:t>
            </a:r>
            <a:r>
              <a:rPr kumimoji="1" lang="ko-KR" altLang="en-US" dirty="0"/>
              <a:t> 데이터로 향후 </a:t>
            </a:r>
            <a:r>
              <a:rPr kumimoji="1" lang="en-US" altLang="ko-KR" dirty="0"/>
              <a:t>20</a:t>
            </a:r>
            <a:r>
              <a:rPr kumimoji="1" lang="ko-KR" altLang="en-US" dirty="0"/>
              <a:t>일 예측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D023C8-C9F6-D947-90EF-9C0D03C6B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0997"/>
            <a:ext cx="5491087" cy="464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75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729450" y="1464658"/>
            <a:ext cx="7688700" cy="300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3.3.</a:t>
            </a:r>
            <a:r>
              <a:rPr lang="ko-KR" altLang="en-US" sz="2000" b="1" dirty="0">
                <a:solidFill>
                  <a:schemeClr val="accent5"/>
                </a:solidFill>
              </a:rPr>
              <a:t> </a:t>
            </a:r>
            <a:r>
              <a:rPr lang="en-US" altLang="ko-KR" sz="2000" b="1" dirty="0">
                <a:solidFill>
                  <a:schemeClr val="accent5"/>
                </a:solidFill>
              </a:rPr>
              <a:t>Local Regression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chemeClr val="accent5"/>
              </a:solidFill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3.3.1. Without Government Index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3.3.2. With Government Index (Lagging 12)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1600" b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861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C447DC-E34E-7241-A2FE-8E22A0BA36A3}"/>
              </a:ext>
            </a:extLst>
          </p:cNvPr>
          <p:cNvSpPr txBox="1"/>
          <p:nvPr/>
        </p:nvSpPr>
        <p:spPr>
          <a:xfrm>
            <a:off x="5871413" y="2855027"/>
            <a:ext cx="3058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12</a:t>
            </a:r>
            <a:r>
              <a:rPr kumimoji="1" lang="en-US" altLang="ko-KR" dirty="0"/>
              <a:t>/11</a:t>
            </a:r>
            <a:r>
              <a:rPr kumimoji="1" lang="ko-KR" altLang="en-US" dirty="0"/>
              <a:t> 데이터로 </a:t>
            </a:r>
            <a:r>
              <a:rPr kumimoji="1" lang="en-US" altLang="ko-KR" dirty="0"/>
              <a:t>12/18</a:t>
            </a:r>
            <a:r>
              <a:rPr kumimoji="1" lang="ko-KR" altLang="en-US" dirty="0"/>
              <a:t>일까지 예측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Training RMSE = 62.15</a:t>
            </a:r>
          </a:p>
          <a:p>
            <a:r>
              <a:rPr kumimoji="1" lang="en-US" altLang="ko-Kore-KR" dirty="0"/>
              <a:t>Testing RMSE = 171.16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CEB177-5AF2-154D-86D6-948CDC150FDC}"/>
              </a:ext>
            </a:extLst>
          </p:cNvPr>
          <p:cNvSpPr txBox="1"/>
          <p:nvPr/>
        </p:nvSpPr>
        <p:spPr>
          <a:xfrm>
            <a:off x="218485" y="173220"/>
            <a:ext cx="4477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3.3.1. Local Regression without Government Index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77B389-DE0C-B549-B526-C24C53E4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8" y="502371"/>
            <a:ext cx="5491086" cy="46411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0904FB-6FE5-7946-A500-4763C6218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9" y="510186"/>
            <a:ext cx="5491085" cy="464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27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CCEB177-5AF2-154D-86D6-948CDC150FDC}"/>
              </a:ext>
            </a:extLst>
          </p:cNvPr>
          <p:cNvSpPr txBox="1"/>
          <p:nvPr/>
        </p:nvSpPr>
        <p:spPr>
          <a:xfrm>
            <a:off x="218485" y="173220"/>
            <a:ext cx="4477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3.3.1. Local Regression without Government Index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77B389-DE0C-B549-B526-C24C53E4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8" y="502371"/>
            <a:ext cx="5491086" cy="4641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E3C467-7760-1245-9642-70351DD6B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8" y="502371"/>
            <a:ext cx="5491086" cy="4641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5F7300-8F1E-5240-83BE-CF121F71C422}"/>
              </a:ext>
            </a:extLst>
          </p:cNvPr>
          <p:cNvSpPr txBox="1"/>
          <p:nvPr/>
        </p:nvSpPr>
        <p:spPr>
          <a:xfrm>
            <a:off x="5840777" y="2825070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</a:t>
            </a:r>
            <a:r>
              <a:rPr kumimoji="1" lang="en-US" altLang="ko-KR" dirty="0"/>
              <a:t>2/18</a:t>
            </a:r>
            <a:r>
              <a:rPr kumimoji="1" lang="ko-KR" altLang="en-US" dirty="0"/>
              <a:t> 데이터로 향후 </a:t>
            </a:r>
            <a:r>
              <a:rPr kumimoji="1" lang="en-US" altLang="ko-KR" dirty="0"/>
              <a:t>20</a:t>
            </a:r>
            <a:r>
              <a:rPr kumimoji="1" lang="ko-KR" altLang="en-US" dirty="0"/>
              <a:t>일 예측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843E47-C260-4D42-A6D8-B7EC3CB9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0997"/>
            <a:ext cx="5491086" cy="46411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FC4405-3FFD-1145-99EB-709E79C74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8" y="480997"/>
            <a:ext cx="5491086" cy="464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27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C447DC-E34E-7241-A2FE-8E22A0BA36A3}"/>
              </a:ext>
            </a:extLst>
          </p:cNvPr>
          <p:cNvSpPr txBox="1"/>
          <p:nvPr/>
        </p:nvSpPr>
        <p:spPr>
          <a:xfrm>
            <a:off x="5871413" y="2855027"/>
            <a:ext cx="3058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12</a:t>
            </a:r>
            <a:r>
              <a:rPr kumimoji="1" lang="en-US" altLang="ko-KR" dirty="0"/>
              <a:t>/11</a:t>
            </a:r>
            <a:r>
              <a:rPr kumimoji="1" lang="ko-KR" altLang="en-US" dirty="0"/>
              <a:t> 데이터로 </a:t>
            </a:r>
            <a:r>
              <a:rPr kumimoji="1" lang="en-US" altLang="ko-KR" dirty="0"/>
              <a:t>12/18</a:t>
            </a:r>
            <a:r>
              <a:rPr kumimoji="1" lang="ko-KR" altLang="en-US" dirty="0"/>
              <a:t>일까지 예측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Training RMSE = 41.84</a:t>
            </a:r>
          </a:p>
          <a:p>
            <a:r>
              <a:rPr kumimoji="1" lang="en-US" altLang="ko-Kore-KR" dirty="0"/>
              <a:t>Testing RMSE = 195.16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CEB177-5AF2-154D-86D6-948CDC150FDC}"/>
              </a:ext>
            </a:extLst>
          </p:cNvPr>
          <p:cNvSpPr txBox="1"/>
          <p:nvPr/>
        </p:nvSpPr>
        <p:spPr>
          <a:xfrm>
            <a:off x="218485" y="173220"/>
            <a:ext cx="4200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3.3.2. Local Regression with Government Index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77B389-DE0C-B549-B526-C24C53E4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8" y="502371"/>
            <a:ext cx="5491086" cy="4641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80E1BC-2310-0043-9F2B-9C1982813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8" y="502371"/>
            <a:ext cx="5491086" cy="46411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B44CA2-88FA-CC42-A98E-A4994F390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8" y="500909"/>
            <a:ext cx="5491086" cy="464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41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7650" y="12325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-KR" altLang="en-US" dirty="0">
                <a:solidFill>
                  <a:srgbClr val="000000"/>
                </a:solidFill>
              </a:rPr>
              <a:t>목차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729450" y="1767750"/>
            <a:ext cx="7688700" cy="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1.</a:t>
            </a:r>
            <a:r>
              <a:rPr lang="ko-KR" altLang="en-US" sz="1400" b="1" dirty="0">
                <a:solidFill>
                  <a:schemeClr val="accent5"/>
                </a:solidFill>
              </a:rPr>
              <a:t> 데이터 소개</a:t>
            </a:r>
            <a:endParaRPr lang="en-US" altLang="ko-KR" sz="14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2.</a:t>
            </a:r>
            <a:r>
              <a:rPr lang="ko-KR" altLang="en-US" sz="1400" b="1" dirty="0">
                <a:solidFill>
                  <a:schemeClr val="accent5"/>
                </a:solidFill>
              </a:rPr>
              <a:t> 한국 일일 </a:t>
            </a:r>
            <a:r>
              <a:rPr lang="ko-KR" altLang="en-US" sz="1400" b="1" dirty="0" err="1">
                <a:solidFill>
                  <a:schemeClr val="accent5"/>
                </a:solidFill>
              </a:rPr>
              <a:t>확진자</a:t>
            </a:r>
            <a:r>
              <a:rPr lang="ko-KR" altLang="en-US" sz="1400" b="1" dirty="0">
                <a:solidFill>
                  <a:schemeClr val="accent5"/>
                </a:solidFill>
              </a:rPr>
              <a:t> 개요</a:t>
            </a:r>
            <a:endParaRPr lang="en-US" altLang="ko-KR" sz="14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3.</a:t>
            </a:r>
            <a:r>
              <a:rPr lang="ko-KR" altLang="en-US" sz="1400" b="1" dirty="0">
                <a:solidFill>
                  <a:schemeClr val="accent5"/>
                </a:solidFill>
              </a:rPr>
              <a:t> 모델링</a:t>
            </a:r>
            <a:endParaRPr lang="en-US" altLang="ko-KR" sz="14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accent5"/>
                </a:solidFill>
              </a:rPr>
              <a:t>  </a:t>
            </a:r>
            <a:r>
              <a:rPr lang="en-US" altLang="ko-KR" sz="1400" b="1" dirty="0">
                <a:solidFill>
                  <a:schemeClr val="accent5"/>
                </a:solidFill>
              </a:rPr>
              <a:t>3.1.</a:t>
            </a:r>
            <a:r>
              <a:rPr lang="ko-KR" altLang="en-US" sz="1400" b="1" dirty="0">
                <a:solidFill>
                  <a:schemeClr val="accent5"/>
                </a:solidFill>
              </a:rPr>
              <a:t> </a:t>
            </a:r>
            <a:r>
              <a:rPr lang="en-US" altLang="ko-KR" sz="1400" b="1" dirty="0">
                <a:solidFill>
                  <a:schemeClr val="accent5"/>
                </a:solidFill>
              </a:rPr>
              <a:t>Polynomial Regression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  3.2. </a:t>
            </a:r>
            <a:r>
              <a:rPr lang="en-US" altLang="ko-KR" sz="1400" b="1" dirty="0" err="1">
                <a:solidFill>
                  <a:schemeClr val="accent5"/>
                </a:solidFill>
              </a:rPr>
              <a:t>Cublic</a:t>
            </a:r>
            <a:r>
              <a:rPr lang="en-US" altLang="ko-KR" sz="1400" b="1" dirty="0">
                <a:solidFill>
                  <a:schemeClr val="accent5"/>
                </a:solidFill>
              </a:rPr>
              <a:t> Spline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  3.3. Local Regression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  3.4. GAM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  3.5. Segmented Poisson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CCEB177-5AF2-154D-86D6-948CDC150FDC}"/>
              </a:ext>
            </a:extLst>
          </p:cNvPr>
          <p:cNvSpPr txBox="1"/>
          <p:nvPr/>
        </p:nvSpPr>
        <p:spPr>
          <a:xfrm>
            <a:off x="218485" y="173220"/>
            <a:ext cx="4200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3.3.2. Local Regression with Government Index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77B389-DE0C-B549-B526-C24C53E4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8" y="502371"/>
            <a:ext cx="5491086" cy="4641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E3C467-7760-1245-9642-70351DD6B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8" y="502371"/>
            <a:ext cx="5491086" cy="4641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5F7300-8F1E-5240-83BE-CF121F71C422}"/>
              </a:ext>
            </a:extLst>
          </p:cNvPr>
          <p:cNvSpPr txBox="1"/>
          <p:nvPr/>
        </p:nvSpPr>
        <p:spPr>
          <a:xfrm>
            <a:off x="5840777" y="2825070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</a:t>
            </a:r>
            <a:r>
              <a:rPr kumimoji="1" lang="en-US" altLang="ko-KR" dirty="0"/>
              <a:t>2/18</a:t>
            </a:r>
            <a:r>
              <a:rPr kumimoji="1" lang="ko-KR" altLang="en-US" dirty="0"/>
              <a:t> 데이터로 향후 </a:t>
            </a:r>
            <a:r>
              <a:rPr kumimoji="1" lang="en-US" altLang="ko-KR" dirty="0"/>
              <a:t>20</a:t>
            </a:r>
            <a:r>
              <a:rPr kumimoji="1" lang="ko-KR" altLang="en-US" dirty="0"/>
              <a:t>일 예측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D023C8-C9F6-D947-90EF-9C0D03C6B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0997"/>
            <a:ext cx="5491087" cy="46411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3ECC48-464F-6347-AB85-03EF8EF3EF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5" y="502369"/>
            <a:ext cx="5491087" cy="464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56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729450" y="1464658"/>
            <a:ext cx="7688700" cy="300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3.4.</a:t>
            </a:r>
            <a:r>
              <a:rPr lang="ko-KR" altLang="en-US" sz="2000" b="1" dirty="0">
                <a:solidFill>
                  <a:schemeClr val="accent5"/>
                </a:solidFill>
              </a:rPr>
              <a:t> </a:t>
            </a:r>
            <a:r>
              <a:rPr lang="en-US" altLang="ko-KR" sz="2000" b="1" dirty="0">
                <a:solidFill>
                  <a:schemeClr val="accent5"/>
                </a:solidFill>
              </a:rPr>
              <a:t>GAM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chemeClr val="accent5"/>
              </a:solidFill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3.4.1. Without Government Index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3.4.2. With Government Index (Lagging 12)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1600" b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460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C447DC-E34E-7241-A2FE-8E22A0BA36A3}"/>
              </a:ext>
            </a:extLst>
          </p:cNvPr>
          <p:cNvSpPr txBox="1"/>
          <p:nvPr/>
        </p:nvSpPr>
        <p:spPr>
          <a:xfrm>
            <a:off x="5871413" y="2855027"/>
            <a:ext cx="3058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12</a:t>
            </a:r>
            <a:r>
              <a:rPr kumimoji="1" lang="en-US" altLang="ko-KR" dirty="0"/>
              <a:t>/11</a:t>
            </a:r>
            <a:r>
              <a:rPr kumimoji="1" lang="ko-KR" altLang="en-US" dirty="0"/>
              <a:t> 데이터로 </a:t>
            </a:r>
            <a:r>
              <a:rPr kumimoji="1" lang="en-US" altLang="ko-KR" dirty="0"/>
              <a:t>12/18</a:t>
            </a:r>
            <a:r>
              <a:rPr kumimoji="1" lang="ko-KR" altLang="en-US" dirty="0"/>
              <a:t>일까지 예측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Training RMSE = 83.78</a:t>
            </a:r>
          </a:p>
          <a:p>
            <a:r>
              <a:rPr kumimoji="1" lang="en-US" altLang="ko-Kore-KR" dirty="0"/>
              <a:t>Testing RMSE = 250.17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CEB177-5AF2-154D-86D6-948CDC150FDC}"/>
              </a:ext>
            </a:extLst>
          </p:cNvPr>
          <p:cNvSpPr txBox="1"/>
          <p:nvPr/>
        </p:nvSpPr>
        <p:spPr>
          <a:xfrm>
            <a:off x="218485" y="173220"/>
            <a:ext cx="3405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3.4.1. GAM without Government Index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77B389-DE0C-B549-B526-C24C53E4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8" y="502371"/>
            <a:ext cx="5491086" cy="4641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C973505-EBD5-1744-AA51-FC18B86CA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0997"/>
            <a:ext cx="5491085" cy="46411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3276A8-DECE-9244-91D4-80320DA49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96" y="502371"/>
            <a:ext cx="5491086" cy="464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58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CCEB177-5AF2-154D-86D6-948CDC150FDC}"/>
              </a:ext>
            </a:extLst>
          </p:cNvPr>
          <p:cNvSpPr txBox="1"/>
          <p:nvPr/>
        </p:nvSpPr>
        <p:spPr>
          <a:xfrm>
            <a:off x="218485" y="173220"/>
            <a:ext cx="3405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3.4.1. GAM without Government Index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77B389-DE0C-B549-B526-C24C53E4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8" y="502371"/>
            <a:ext cx="5491086" cy="4641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E3C467-7760-1245-9642-70351DD6B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8" y="502371"/>
            <a:ext cx="5491086" cy="4641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5F7300-8F1E-5240-83BE-CF121F71C422}"/>
              </a:ext>
            </a:extLst>
          </p:cNvPr>
          <p:cNvSpPr txBox="1"/>
          <p:nvPr/>
        </p:nvSpPr>
        <p:spPr>
          <a:xfrm>
            <a:off x="5840777" y="2825070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</a:t>
            </a:r>
            <a:r>
              <a:rPr kumimoji="1" lang="en-US" altLang="ko-KR" dirty="0"/>
              <a:t>2/18</a:t>
            </a:r>
            <a:r>
              <a:rPr kumimoji="1" lang="ko-KR" altLang="en-US" dirty="0"/>
              <a:t> 데이터로 향후 </a:t>
            </a:r>
            <a:r>
              <a:rPr kumimoji="1" lang="en-US" altLang="ko-KR" dirty="0"/>
              <a:t>20</a:t>
            </a:r>
            <a:r>
              <a:rPr kumimoji="1" lang="ko-KR" altLang="en-US" dirty="0"/>
              <a:t>일 예측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843E47-C260-4D42-A6D8-B7EC3CB9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0997"/>
            <a:ext cx="5491086" cy="46411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4D030B-3F30-3646-BC87-D5BDA5A43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6" y="502370"/>
            <a:ext cx="5491086" cy="464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6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C447DC-E34E-7241-A2FE-8E22A0BA36A3}"/>
              </a:ext>
            </a:extLst>
          </p:cNvPr>
          <p:cNvSpPr txBox="1"/>
          <p:nvPr/>
        </p:nvSpPr>
        <p:spPr>
          <a:xfrm>
            <a:off x="5871413" y="2855027"/>
            <a:ext cx="3058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12</a:t>
            </a:r>
            <a:r>
              <a:rPr kumimoji="1" lang="en-US" altLang="ko-KR" dirty="0"/>
              <a:t>/11</a:t>
            </a:r>
            <a:r>
              <a:rPr kumimoji="1" lang="ko-KR" altLang="en-US" dirty="0"/>
              <a:t> 데이터로 </a:t>
            </a:r>
            <a:r>
              <a:rPr kumimoji="1" lang="en-US" altLang="ko-KR" dirty="0"/>
              <a:t>12/18</a:t>
            </a:r>
            <a:r>
              <a:rPr kumimoji="1" lang="ko-KR" altLang="en-US" dirty="0"/>
              <a:t>일까지 예측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Training RMSE = 79.71</a:t>
            </a:r>
          </a:p>
          <a:p>
            <a:r>
              <a:rPr kumimoji="1" lang="en-US" altLang="ko-Kore-KR" dirty="0"/>
              <a:t>Testing RMSE = 272.78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CEB177-5AF2-154D-86D6-948CDC150FDC}"/>
              </a:ext>
            </a:extLst>
          </p:cNvPr>
          <p:cNvSpPr txBox="1"/>
          <p:nvPr/>
        </p:nvSpPr>
        <p:spPr>
          <a:xfrm>
            <a:off x="218485" y="173220"/>
            <a:ext cx="3236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3.4.2. GAM with Government Index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77B389-DE0C-B549-B526-C24C53E4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8" y="502371"/>
            <a:ext cx="5491086" cy="4641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80E1BC-2310-0043-9F2B-9C1982813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8" y="502371"/>
            <a:ext cx="5491086" cy="46411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EB1543-9C66-8D4F-9A81-06F3ECF93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0997"/>
            <a:ext cx="5491087" cy="464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96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CCEB177-5AF2-154D-86D6-948CDC150FDC}"/>
              </a:ext>
            </a:extLst>
          </p:cNvPr>
          <p:cNvSpPr txBox="1"/>
          <p:nvPr/>
        </p:nvSpPr>
        <p:spPr>
          <a:xfrm>
            <a:off x="218485" y="173220"/>
            <a:ext cx="3127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3.4.2. GAM with Government Index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77B389-DE0C-B549-B526-C24C53E4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8" y="502371"/>
            <a:ext cx="5491086" cy="4641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E3C467-7760-1245-9642-70351DD6B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8" y="502371"/>
            <a:ext cx="5491086" cy="4641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5F7300-8F1E-5240-83BE-CF121F71C422}"/>
              </a:ext>
            </a:extLst>
          </p:cNvPr>
          <p:cNvSpPr txBox="1"/>
          <p:nvPr/>
        </p:nvSpPr>
        <p:spPr>
          <a:xfrm>
            <a:off x="5840777" y="2825070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</a:t>
            </a:r>
            <a:r>
              <a:rPr kumimoji="1" lang="en-US" altLang="ko-KR" dirty="0"/>
              <a:t>2/18</a:t>
            </a:r>
            <a:r>
              <a:rPr kumimoji="1" lang="ko-KR" altLang="en-US" dirty="0"/>
              <a:t> 데이터로 향후 </a:t>
            </a:r>
            <a:r>
              <a:rPr kumimoji="1" lang="en-US" altLang="ko-KR" dirty="0"/>
              <a:t>20</a:t>
            </a:r>
            <a:r>
              <a:rPr kumimoji="1" lang="ko-KR" altLang="en-US" dirty="0"/>
              <a:t>일 예측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D023C8-C9F6-D947-90EF-9C0D03C6B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0997"/>
            <a:ext cx="5491087" cy="46411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8051AB-5C23-CA48-8994-F44AE6655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" y="502370"/>
            <a:ext cx="5491089" cy="464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59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729450" y="1464658"/>
            <a:ext cx="7688700" cy="300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3.5.</a:t>
            </a:r>
            <a:r>
              <a:rPr lang="ko-KR" altLang="en-US" sz="2000" b="1" dirty="0">
                <a:solidFill>
                  <a:schemeClr val="accent5"/>
                </a:solidFill>
              </a:rPr>
              <a:t> </a:t>
            </a:r>
            <a:r>
              <a:rPr lang="en-US" altLang="ko-KR" sz="2000" b="1" dirty="0">
                <a:solidFill>
                  <a:schemeClr val="accent5"/>
                </a:solidFill>
              </a:rPr>
              <a:t>Segmented Poisson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chemeClr val="accent5"/>
              </a:solidFill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3.5.1. Without Government Index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3.5.2. With Government Index (Lagging 12)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1600" b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775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C447DC-E34E-7241-A2FE-8E22A0BA36A3}"/>
              </a:ext>
            </a:extLst>
          </p:cNvPr>
          <p:cNvSpPr txBox="1"/>
          <p:nvPr/>
        </p:nvSpPr>
        <p:spPr>
          <a:xfrm>
            <a:off x="5871413" y="2855027"/>
            <a:ext cx="3058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12</a:t>
            </a:r>
            <a:r>
              <a:rPr kumimoji="1" lang="en-US" altLang="ko-KR" dirty="0"/>
              <a:t>/11</a:t>
            </a:r>
            <a:r>
              <a:rPr kumimoji="1" lang="ko-KR" altLang="en-US" dirty="0"/>
              <a:t> 데이터로 </a:t>
            </a:r>
            <a:r>
              <a:rPr kumimoji="1" lang="en-US" altLang="ko-KR" dirty="0"/>
              <a:t>12/18</a:t>
            </a:r>
            <a:r>
              <a:rPr kumimoji="1" lang="ko-KR" altLang="en-US" dirty="0"/>
              <a:t>일까지 예측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Training RMSE = 139.47</a:t>
            </a:r>
          </a:p>
          <a:p>
            <a:r>
              <a:rPr kumimoji="1" lang="en-US" altLang="ko-Kore-KR" dirty="0"/>
              <a:t>Testing RMSE = 130.50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CEB177-5AF2-154D-86D6-948CDC150FDC}"/>
              </a:ext>
            </a:extLst>
          </p:cNvPr>
          <p:cNvSpPr txBox="1"/>
          <p:nvPr/>
        </p:nvSpPr>
        <p:spPr>
          <a:xfrm>
            <a:off x="218485" y="173220"/>
            <a:ext cx="4697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3.5.1. Segmented Poisson without Government Index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77B389-DE0C-B549-B526-C24C53E4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8" y="502371"/>
            <a:ext cx="5491086" cy="4641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C973505-EBD5-1744-AA51-FC18B86CA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0997"/>
            <a:ext cx="5491085" cy="46411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71D213-1695-F64E-8F0B-AF603BFBB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96" y="502371"/>
            <a:ext cx="5491086" cy="464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25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CCEB177-5AF2-154D-86D6-948CDC150FDC}"/>
              </a:ext>
            </a:extLst>
          </p:cNvPr>
          <p:cNvSpPr txBox="1"/>
          <p:nvPr/>
        </p:nvSpPr>
        <p:spPr>
          <a:xfrm>
            <a:off x="218485" y="173220"/>
            <a:ext cx="4697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3.5.1. Segmented Poisson without Government Index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77B389-DE0C-B549-B526-C24C53E4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8" y="502371"/>
            <a:ext cx="5491086" cy="4641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E3C467-7760-1245-9642-70351DD6B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8" y="502371"/>
            <a:ext cx="5491086" cy="4641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5F7300-8F1E-5240-83BE-CF121F71C422}"/>
              </a:ext>
            </a:extLst>
          </p:cNvPr>
          <p:cNvSpPr txBox="1"/>
          <p:nvPr/>
        </p:nvSpPr>
        <p:spPr>
          <a:xfrm>
            <a:off x="5840777" y="2825070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</a:t>
            </a:r>
            <a:r>
              <a:rPr kumimoji="1" lang="en-US" altLang="ko-KR" dirty="0"/>
              <a:t>2/18</a:t>
            </a:r>
            <a:r>
              <a:rPr kumimoji="1" lang="ko-KR" altLang="en-US" dirty="0"/>
              <a:t> 데이터로 향후 </a:t>
            </a:r>
            <a:r>
              <a:rPr kumimoji="1" lang="en-US" altLang="ko-KR" dirty="0"/>
              <a:t>20</a:t>
            </a:r>
            <a:r>
              <a:rPr kumimoji="1" lang="ko-KR" altLang="en-US" dirty="0"/>
              <a:t>일 예측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843E47-C260-4D42-A6D8-B7EC3CB9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0997"/>
            <a:ext cx="5491086" cy="46411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83B820-230F-7741-BC70-F70F6A614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6" y="502370"/>
            <a:ext cx="5491086" cy="464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05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C447DC-E34E-7241-A2FE-8E22A0BA36A3}"/>
              </a:ext>
            </a:extLst>
          </p:cNvPr>
          <p:cNvSpPr txBox="1"/>
          <p:nvPr/>
        </p:nvSpPr>
        <p:spPr>
          <a:xfrm>
            <a:off x="5871413" y="2855027"/>
            <a:ext cx="3058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12</a:t>
            </a:r>
            <a:r>
              <a:rPr kumimoji="1" lang="en-US" altLang="ko-KR" dirty="0"/>
              <a:t>/11</a:t>
            </a:r>
            <a:r>
              <a:rPr kumimoji="1" lang="ko-KR" altLang="en-US" dirty="0"/>
              <a:t> 데이터로 </a:t>
            </a:r>
            <a:r>
              <a:rPr kumimoji="1" lang="en-US" altLang="ko-KR" dirty="0"/>
              <a:t>12/18</a:t>
            </a:r>
            <a:r>
              <a:rPr kumimoji="1" lang="ko-KR" altLang="en-US" dirty="0"/>
              <a:t>일까지 예측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Training RMSE = 137.79</a:t>
            </a:r>
          </a:p>
          <a:p>
            <a:r>
              <a:rPr kumimoji="1" lang="en-US" altLang="ko-Kore-KR" dirty="0"/>
              <a:t>Testing RMSE = 160.42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CEB177-5AF2-154D-86D6-948CDC150FDC}"/>
              </a:ext>
            </a:extLst>
          </p:cNvPr>
          <p:cNvSpPr txBox="1"/>
          <p:nvPr/>
        </p:nvSpPr>
        <p:spPr>
          <a:xfrm>
            <a:off x="218485" y="173220"/>
            <a:ext cx="4419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3.5.2. Segmented Poisson with Government Index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77B389-DE0C-B549-B526-C24C53E4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8" y="502371"/>
            <a:ext cx="5491086" cy="4641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80E1BC-2310-0043-9F2B-9C1982813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8" y="502371"/>
            <a:ext cx="5491086" cy="46411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462231-5301-D847-87C5-69D106A3B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8" y="502369"/>
            <a:ext cx="5491087" cy="464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69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800" dirty="0">
                <a:solidFill>
                  <a:schemeClr val="accent5"/>
                </a:solidFill>
              </a:rPr>
              <a:t>1.</a:t>
            </a:r>
            <a:r>
              <a:rPr lang="ko-KR" altLang="en-US" sz="2800" dirty="0">
                <a:solidFill>
                  <a:schemeClr val="accent5"/>
                </a:solidFill>
              </a:rPr>
              <a:t> 데이터 소개</a:t>
            </a:r>
            <a:endParaRPr lang="en-US" altLang="ko-KR" sz="2800" dirty="0">
              <a:solidFill>
                <a:schemeClr val="accent5"/>
              </a:solidFill>
            </a:endParaRPr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727650" y="2169750"/>
            <a:ext cx="7688700" cy="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accent5"/>
                </a:solidFill>
              </a:rPr>
              <a:t>Kaggle </a:t>
            </a:r>
            <a:r>
              <a:rPr lang="en-US" sz="1400" b="1" dirty="0" err="1">
                <a:solidFill>
                  <a:schemeClr val="accent5"/>
                </a:solidFill>
              </a:rPr>
              <a:t>데이터</a:t>
            </a: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2020년 1월 20일 ~ 6월 30일 *</a:t>
            </a:r>
            <a:r>
              <a:rPr lang="en-US" sz="1200" dirty="0" err="1"/>
              <a:t>검역</a:t>
            </a:r>
            <a:r>
              <a:rPr lang="en-US" sz="1200" dirty="0"/>
              <a:t> </a:t>
            </a:r>
            <a:r>
              <a:rPr lang="en-US" sz="1200" dirty="0" err="1"/>
              <a:t>데이터</a:t>
            </a:r>
            <a:r>
              <a:rPr lang="en-US" sz="1200" dirty="0"/>
              <a:t> </a:t>
            </a:r>
            <a:r>
              <a:rPr lang="en-US" sz="1200" dirty="0" err="1"/>
              <a:t>부재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https://www.kaggle.com/kimjihoo/coronavirusdataset/data?select=TimeProvince.csv</a:t>
            </a:r>
            <a:endParaRPr sz="1200" i="1" dirty="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chemeClr val="accent5"/>
                </a:solidFill>
              </a:rPr>
              <a:t>공공데이터포털</a:t>
            </a:r>
            <a:r>
              <a:rPr lang="en-US" sz="1400" b="1" dirty="0">
                <a:solidFill>
                  <a:schemeClr val="accent5"/>
                </a:solidFill>
              </a:rPr>
              <a:t> </a:t>
            </a:r>
            <a:r>
              <a:rPr lang="en-US" sz="1400" b="1" dirty="0" err="1">
                <a:solidFill>
                  <a:schemeClr val="accent5"/>
                </a:solidFill>
              </a:rPr>
              <a:t>데이터</a:t>
            </a: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2020년 3월 04일 ~ 12월 12일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https://data.go.kr/data/15043378/openapi.do</a:t>
            </a:r>
            <a:endParaRPr sz="1200" i="1" dirty="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2842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CCEB177-5AF2-154D-86D6-948CDC150FDC}"/>
              </a:ext>
            </a:extLst>
          </p:cNvPr>
          <p:cNvSpPr txBox="1"/>
          <p:nvPr/>
        </p:nvSpPr>
        <p:spPr>
          <a:xfrm>
            <a:off x="218485" y="173220"/>
            <a:ext cx="4419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3.5.2. Segmented Poisson with Government Index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77B389-DE0C-B549-B526-C24C53E4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8" y="502371"/>
            <a:ext cx="5491086" cy="4641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E3C467-7760-1245-9642-70351DD6B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8" y="502371"/>
            <a:ext cx="5491086" cy="4641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5F7300-8F1E-5240-83BE-CF121F71C422}"/>
              </a:ext>
            </a:extLst>
          </p:cNvPr>
          <p:cNvSpPr txBox="1"/>
          <p:nvPr/>
        </p:nvSpPr>
        <p:spPr>
          <a:xfrm>
            <a:off x="5840777" y="2825070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</a:t>
            </a:r>
            <a:r>
              <a:rPr kumimoji="1" lang="en-US" altLang="ko-KR" dirty="0"/>
              <a:t>2/18</a:t>
            </a:r>
            <a:r>
              <a:rPr kumimoji="1" lang="ko-KR" altLang="en-US" dirty="0"/>
              <a:t> 데이터로 향후 </a:t>
            </a:r>
            <a:r>
              <a:rPr kumimoji="1" lang="en-US" altLang="ko-KR" dirty="0"/>
              <a:t>20</a:t>
            </a:r>
            <a:r>
              <a:rPr kumimoji="1" lang="ko-KR" altLang="en-US" dirty="0"/>
              <a:t>일 예측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D023C8-C9F6-D947-90EF-9C0D03C6B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0997"/>
            <a:ext cx="5491087" cy="46411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332D3C-25AB-D34F-B10A-49A5FC308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7" y="459624"/>
            <a:ext cx="5491087" cy="464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24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EEDBE3-3916-41F2-A958-CF1B34D5A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25" y="1177750"/>
            <a:ext cx="6346800" cy="3702300"/>
          </a:xfrm>
          <a:prstGeom prst="rect">
            <a:avLst/>
          </a:prstGeom>
        </p:spPr>
      </p:pic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89522" y="1539550"/>
            <a:ext cx="2420342" cy="3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Aft>
                <a:spcPts val="1200"/>
              </a:spcAft>
              <a:buSzPts val="1300"/>
              <a:buNone/>
            </a:pPr>
            <a:r>
              <a:rPr lang="en-US" sz="1400" b="1" dirty="0">
                <a:solidFill>
                  <a:schemeClr val="accent5"/>
                </a:solidFill>
              </a:rPr>
              <a:t>1</a:t>
            </a:r>
            <a:r>
              <a:rPr lang="en-US" sz="1400" b="1" baseline="30000" dirty="0">
                <a:solidFill>
                  <a:schemeClr val="accent5"/>
                </a:solidFill>
              </a:rPr>
              <a:t>st</a:t>
            </a:r>
            <a:r>
              <a:rPr lang="en-US" sz="1400" b="1" dirty="0">
                <a:solidFill>
                  <a:schemeClr val="accent5"/>
                </a:solidFill>
              </a:rPr>
              <a:t> - 2월 17일</a:t>
            </a:r>
            <a:br>
              <a:rPr lang="en-US" sz="1400" b="1" dirty="0">
                <a:solidFill>
                  <a:schemeClr val="accent5"/>
                </a:solidFill>
              </a:rPr>
            </a:br>
            <a:r>
              <a:rPr lang="en-US" sz="1200" dirty="0"/>
              <a:t>31번 </a:t>
            </a:r>
            <a:r>
              <a:rPr lang="en-US" sz="1200" dirty="0" err="1"/>
              <a:t>확진자</a:t>
            </a:r>
            <a:r>
              <a:rPr lang="en-US" sz="1200" dirty="0"/>
              <a:t> (</a:t>
            </a:r>
            <a:r>
              <a:rPr lang="en-US" sz="1200" dirty="0" err="1"/>
              <a:t>신천지</a:t>
            </a:r>
            <a:r>
              <a:rPr lang="en-US" sz="1200" dirty="0"/>
              <a:t>)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Aft>
                <a:spcPts val="1200"/>
              </a:spcAft>
              <a:buSzPts val="1300"/>
              <a:buNone/>
            </a:pPr>
            <a:r>
              <a:rPr lang="en-US" sz="1400" b="1" dirty="0">
                <a:solidFill>
                  <a:schemeClr val="accent5"/>
                </a:solidFill>
              </a:rPr>
              <a:t>2</a:t>
            </a:r>
            <a:r>
              <a:rPr lang="en-US" sz="1400" b="1" baseline="30000" dirty="0">
                <a:solidFill>
                  <a:schemeClr val="accent5"/>
                </a:solidFill>
              </a:rPr>
              <a:t>nd</a:t>
            </a:r>
            <a:r>
              <a:rPr lang="en-US" sz="1400" b="1" dirty="0">
                <a:solidFill>
                  <a:schemeClr val="accent5"/>
                </a:solidFill>
              </a:rPr>
              <a:t> - 5월 06일</a:t>
            </a:r>
            <a:br>
              <a:rPr lang="en-US" sz="1400" b="1" dirty="0">
                <a:solidFill>
                  <a:schemeClr val="accent5"/>
                </a:solidFill>
              </a:rPr>
            </a:br>
            <a:r>
              <a:rPr lang="en-US" sz="1200" dirty="0" err="1"/>
              <a:t>용인</a:t>
            </a:r>
            <a:r>
              <a:rPr lang="en-US" sz="1200" dirty="0"/>
              <a:t> 66번 </a:t>
            </a:r>
            <a:r>
              <a:rPr lang="en-US" sz="1200" dirty="0" err="1"/>
              <a:t>확진자</a:t>
            </a:r>
            <a:r>
              <a:rPr lang="en-US" sz="1200" dirty="0"/>
              <a:t> (</a:t>
            </a:r>
            <a:r>
              <a:rPr lang="en-US" sz="1200" dirty="0" err="1"/>
              <a:t>이태원</a:t>
            </a:r>
            <a:r>
              <a:rPr lang="en-US" sz="1200" dirty="0"/>
              <a:t>)</a:t>
            </a:r>
            <a:endParaRPr sz="1200" b="1" dirty="0"/>
          </a:p>
          <a:p>
            <a:pPr marL="0" lvl="0" indent="0" algn="l" rtl="0">
              <a:lnSpc>
                <a:spcPct val="100000"/>
              </a:lnSpc>
              <a:spcAft>
                <a:spcPts val="1200"/>
              </a:spcAft>
              <a:buSzPts val="1300"/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3</a:t>
            </a:r>
            <a:r>
              <a:rPr lang="en-US" altLang="ko-KR" sz="1400" b="1" baseline="30000" dirty="0">
                <a:solidFill>
                  <a:schemeClr val="accent5"/>
                </a:solidFill>
              </a:rPr>
              <a:t>rd</a:t>
            </a:r>
            <a:r>
              <a:rPr lang="ko-KR" altLang="en-US" sz="1400" b="1" dirty="0">
                <a:solidFill>
                  <a:schemeClr val="accent5"/>
                </a:solidFill>
              </a:rPr>
              <a:t> </a:t>
            </a:r>
            <a:r>
              <a:rPr lang="en-US" altLang="ko-KR" sz="1400" b="1" dirty="0">
                <a:solidFill>
                  <a:schemeClr val="accent5"/>
                </a:solidFill>
              </a:rPr>
              <a:t>- 8</a:t>
            </a:r>
            <a:r>
              <a:rPr lang="ko-KR" altLang="en-US" sz="1400" b="1" dirty="0">
                <a:solidFill>
                  <a:schemeClr val="accent5"/>
                </a:solidFill>
              </a:rPr>
              <a:t>월 </a:t>
            </a:r>
            <a:r>
              <a:rPr lang="en-US" altLang="ko-KR" sz="1400" b="1" dirty="0">
                <a:solidFill>
                  <a:schemeClr val="accent5"/>
                </a:solidFill>
              </a:rPr>
              <a:t>10</a:t>
            </a:r>
            <a:r>
              <a:rPr lang="ko-KR" altLang="en-US" sz="1400" b="1" dirty="0">
                <a:solidFill>
                  <a:schemeClr val="accent5"/>
                </a:solidFill>
              </a:rPr>
              <a:t>일</a:t>
            </a:r>
            <a:br>
              <a:rPr lang="en-US" altLang="ko-KR" sz="1400" b="1" dirty="0">
                <a:solidFill>
                  <a:schemeClr val="accent5"/>
                </a:solidFill>
              </a:rPr>
            </a:br>
            <a:r>
              <a:rPr lang="ko-KR" altLang="en-US" sz="1200" dirty="0"/>
              <a:t>여름휴가 성수기 이후 첫 월요일</a:t>
            </a:r>
            <a:endParaRPr lang="en-US" altLang="ko-KR" sz="1200" dirty="0"/>
          </a:p>
          <a:p>
            <a:pPr marL="0" lvl="0" indent="0" algn="l" rtl="0">
              <a:lnSpc>
                <a:spcPct val="100000"/>
              </a:lnSpc>
              <a:spcAft>
                <a:spcPts val="1200"/>
              </a:spcAft>
              <a:buSzPts val="1300"/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4</a:t>
            </a:r>
            <a:r>
              <a:rPr lang="en-US" altLang="ko-KR" sz="1400" b="1" baseline="30000" dirty="0">
                <a:solidFill>
                  <a:schemeClr val="accent5"/>
                </a:solidFill>
              </a:rPr>
              <a:t>th</a:t>
            </a:r>
            <a:r>
              <a:rPr lang="ko-KR" altLang="en-US" sz="1400" b="1" dirty="0">
                <a:solidFill>
                  <a:schemeClr val="accent5"/>
                </a:solidFill>
              </a:rPr>
              <a:t> </a:t>
            </a:r>
            <a:r>
              <a:rPr lang="en-US" altLang="ko-KR" sz="1400" b="1" dirty="0">
                <a:solidFill>
                  <a:schemeClr val="accent5"/>
                </a:solidFill>
              </a:rPr>
              <a:t>10</a:t>
            </a:r>
            <a:r>
              <a:rPr lang="ko-KR" altLang="en-US" sz="1400" b="1" dirty="0">
                <a:solidFill>
                  <a:schemeClr val="accent5"/>
                </a:solidFill>
              </a:rPr>
              <a:t>월 </a:t>
            </a:r>
            <a:r>
              <a:rPr lang="en-US" altLang="ko-KR" sz="1400" b="1" dirty="0">
                <a:solidFill>
                  <a:schemeClr val="accent5"/>
                </a:solidFill>
              </a:rPr>
              <a:t>12</a:t>
            </a:r>
            <a:r>
              <a:rPr lang="ko-KR" altLang="en-US" sz="1400" b="1" dirty="0">
                <a:solidFill>
                  <a:schemeClr val="accent5"/>
                </a:solidFill>
              </a:rPr>
              <a:t>일</a:t>
            </a:r>
            <a:br>
              <a:rPr lang="en-US" altLang="ko-KR" sz="1400" b="1" dirty="0">
                <a:solidFill>
                  <a:schemeClr val="accent5"/>
                </a:solidFill>
              </a:rPr>
            </a:br>
            <a:r>
              <a:rPr lang="ko-KR" altLang="en-US" sz="1200" dirty="0"/>
              <a:t>사회적 거리두기 </a:t>
            </a:r>
            <a:r>
              <a:rPr lang="en-US" altLang="ko-KR" sz="1200" dirty="0"/>
              <a:t>1</a:t>
            </a:r>
            <a:r>
              <a:rPr lang="ko-KR" altLang="en-US" sz="1200" dirty="0"/>
              <a:t>단계로 완화</a:t>
            </a:r>
          </a:p>
        </p:txBody>
      </p:sp>
      <p:cxnSp>
        <p:nvCxnSpPr>
          <p:cNvPr id="142" name="Google Shape;142;p21"/>
          <p:cNvCxnSpPr>
            <a:cxnSpLocks/>
          </p:cNvCxnSpPr>
          <p:nvPr/>
        </p:nvCxnSpPr>
        <p:spPr>
          <a:xfrm>
            <a:off x="1781864" y="1867800"/>
            <a:ext cx="19023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3" name="Google Shape;143;p21"/>
          <p:cNvCxnSpPr>
            <a:cxnSpLocks/>
          </p:cNvCxnSpPr>
          <p:nvPr/>
        </p:nvCxnSpPr>
        <p:spPr>
          <a:xfrm>
            <a:off x="1781864" y="2270670"/>
            <a:ext cx="3314477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4" name="Google Shape;144;p21"/>
          <p:cNvCxnSpPr>
            <a:cxnSpLocks/>
          </p:cNvCxnSpPr>
          <p:nvPr/>
        </p:nvCxnSpPr>
        <p:spPr>
          <a:xfrm>
            <a:off x="1781864" y="2839820"/>
            <a:ext cx="4983417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" name="Google Shape;144;p21">
            <a:extLst>
              <a:ext uri="{FF2B5EF4-FFF2-40B4-BE49-F238E27FC236}">
                <a16:creationId xmlns:a16="http://schemas.microsoft.com/office/drawing/2014/main" id="{7C14F30A-B3CE-4143-AEDB-A3168AFDECDA}"/>
              </a:ext>
            </a:extLst>
          </p:cNvPr>
          <p:cNvCxnSpPr>
            <a:cxnSpLocks/>
          </p:cNvCxnSpPr>
          <p:nvPr/>
        </p:nvCxnSpPr>
        <p:spPr>
          <a:xfrm>
            <a:off x="1781864" y="3376950"/>
            <a:ext cx="6115227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B16970-63BF-F349-A55F-D010F5AE64A5}"/>
              </a:ext>
            </a:extLst>
          </p:cNvPr>
          <p:cNvSpPr/>
          <p:nvPr/>
        </p:nvSpPr>
        <p:spPr>
          <a:xfrm>
            <a:off x="728103" y="608212"/>
            <a:ext cx="2988319" cy="496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5"/>
                </a:solidFill>
              </a:rPr>
              <a:t>2.</a:t>
            </a:r>
            <a:r>
              <a:rPr lang="ko-KR" altLang="en-US" sz="2000" b="1" dirty="0">
                <a:solidFill>
                  <a:schemeClr val="accent5"/>
                </a:solidFill>
              </a:rPr>
              <a:t> 한국 일일 </a:t>
            </a:r>
            <a:r>
              <a:rPr lang="ko-KR" altLang="en-US" sz="2000" b="1" dirty="0" err="1">
                <a:solidFill>
                  <a:schemeClr val="accent5"/>
                </a:solidFill>
              </a:rPr>
              <a:t>확진자</a:t>
            </a:r>
            <a:r>
              <a:rPr lang="ko-KR" altLang="en-US" sz="2000" b="1" dirty="0">
                <a:solidFill>
                  <a:schemeClr val="accent5"/>
                </a:solidFill>
              </a:rPr>
              <a:t> 개요</a:t>
            </a:r>
            <a:endParaRPr lang="en-US" altLang="ko-KR" sz="2000" b="1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729450" y="606903"/>
            <a:ext cx="7688700" cy="385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3. </a:t>
            </a:r>
            <a:r>
              <a:rPr lang="ko-KR" altLang="en-US" sz="2000" b="1" dirty="0">
                <a:solidFill>
                  <a:schemeClr val="accent5"/>
                </a:solidFill>
              </a:rPr>
              <a:t>모델링</a:t>
            </a:r>
            <a:endParaRPr lang="en-US" altLang="ko-KR" sz="20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b="1" dirty="0">
              <a:solidFill>
                <a:schemeClr val="accent5"/>
              </a:solidFill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ko-KR" altLang="en-US" sz="1600" b="1" dirty="0">
                <a:solidFill>
                  <a:schemeClr val="accent5"/>
                </a:solidFill>
              </a:rPr>
              <a:t>  </a:t>
            </a:r>
            <a:r>
              <a:rPr lang="en-US" altLang="ko-KR" sz="1600" b="1" dirty="0">
                <a:solidFill>
                  <a:schemeClr val="accent5"/>
                </a:solidFill>
              </a:rPr>
              <a:t>3.1.</a:t>
            </a:r>
            <a:r>
              <a:rPr lang="ko-KR" altLang="en-US" sz="1600" b="1" dirty="0">
                <a:solidFill>
                  <a:schemeClr val="accent5"/>
                </a:solidFill>
              </a:rPr>
              <a:t> </a:t>
            </a:r>
            <a:r>
              <a:rPr lang="en-US" altLang="ko-KR" sz="1600" b="1" dirty="0">
                <a:solidFill>
                  <a:schemeClr val="accent5"/>
                </a:solidFill>
              </a:rPr>
              <a:t>Polynomial Regression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chemeClr val="accent5"/>
                </a:solidFill>
              </a:rPr>
              <a:t>  3.2. </a:t>
            </a:r>
            <a:r>
              <a:rPr lang="en-US" altLang="ko-KR" sz="1600" b="1" dirty="0" err="1">
                <a:solidFill>
                  <a:schemeClr val="accent5"/>
                </a:solidFill>
              </a:rPr>
              <a:t>Cublic</a:t>
            </a:r>
            <a:r>
              <a:rPr lang="en-US" altLang="ko-KR" sz="1600" b="1" dirty="0">
                <a:solidFill>
                  <a:schemeClr val="accent5"/>
                </a:solidFill>
              </a:rPr>
              <a:t> Spline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chemeClr val="accent5"/>
                </a:solidFill>
              </a:rPr>
              <a:t>  3.3. Local Regression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chemeClr val="accent5"/>
                </a:solidFill>
              </a:rPr>
              <a:t>  3.4. GAM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chemeClr val="accent5"/>
                </a:solidFill>
              </a:rPr>
              <a:t>  3.5. Segmented Poisson</a:t>
            </a:r>
          </a:p>
          <a:p>
            <a:pPr marL="0" lv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* 각 모델에서 공통적으로 사회적 </a:t>
            </a:r>
            <a:r>
              <a:rPr lang="ko-KR" altLang="en-US" sz="1800" b="1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거리두기</a:t>
            </a:r>
            <a:r>
              <a:rPr lang="ko-KR" altLang="en-US" sz="18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 정책이 효과를 보는 첫 번째 날인 </a:t>
            </a:r>
            <a:r>
              <a:rPr lang="en-US" altLang="ko-KR" sz="18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12</a:t>
            </a:r>
            <a:r>
              <a:rPr lang="ko-KR" altLang="en-US" sz="18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일 후를 </a:t>
            </a:r>
            <a:r>
              <a:rPr lang="en-US" altLang="ko-KR" sz="18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Lagging Day</a:t>
            </a:r>
            <a:r>
              <a:rPr lang="ko-KR" altLang="en-US" sz="18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로 설정</a:t>
            </a:r>
            <a:endParaRPr lang="en-US" altLang="ko-KR" sz="1800" b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720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729450" y="1464658"/>
            <a:ext cx="7688700" cy="300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3.1.</a:t>
            </a:r>
            <a:r>
              <a:rPr lang="ko-KR" altLang="en-US" sz="2000" b="1" dirty="0">
                <a:solidFill>
                  <a:schemeClr val="accent5"/>
                </a:solidFill>
              </a:rPr>
              <a:t> </a:t>
            </a:r>
            <a:r>
              <a:rPr lang="en-US" altLang="ko-KR" sz="2000" b="1" dirty="0">
                <a:solidFill>
                  <a:schemeClr val="accent5"/>
                </a:solidFill>
              </a:rPr>
              <a:t>Polynomial Regression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chemeClr val="accent5"/>
              </a:solidFill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3.1.1. Without Government Index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3.1.2. With Government Index</a:t>
            </a:r>
            <a:r>
              <a:rPr lang="ko-KR" altLang="en-US" sz="16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(Lagging 12)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49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C447DC-E34E-7241-A2FE-8E22A0BA36A3}"/>
              </a:ext>
            </a:extLst>
          </p:cNvPr>
          <p:cNvSpPr txBox="1"/>
          <p:nvPr/>
        </p:nvSpPr>
        <p:spPr>
          <a:xfrm>
            <a:off x="5871413" y="2855027"/>
            <a:ext cx="3058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12</a:t>
            </a:r>
            <a:r>
              <a:rPr kumimoji="1" lang="en-US" altLang="ko-KR" dirty="0"/>
              <a:t>/11</a:t>
            </a:r>
            <a:r>
              <a:rPr kumimoji="1" lang="ko-KR" altLang="en-US" dirty="0"/>
              <a:t> 데이터로 </a:t>
            </a:r>
            <a:r>
              <a:rPr kumimoji="1" lang="en-US" altLang="ko-KR" dirty="0"/>
              <a:t>12/18</a:t>
            </a:r>
            <a:r>
              <a:rPr kumimoji="1" lang="ko-KR" altLang="en-US" dirty="0"/>
              <a:t>일까지 예측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Training RMSE = 95.39</a:t>
            </a:r>
          </a:p>
          <a:p>
            <a:r>
              <a:rPr kumimoji="1" lang="en-US" altLang="ko-Kore-KR" dirty="0"/>
              <a:t>Testing RMSE = 117.41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CEB177-5AF2-154D-86D6-948CDC150FDC}"/>
              </a:ext>
            </a:extLst>
          </p:cNvPr>
          <p:cNvSpPr txBox="1"/>
          <p:nvPr/>
        </p:nvSpPr>
        <p:spPr>
          <a:xfrm>
            <a:off x="218485" y="173220"/>
            <a:ext cx="4966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3.1.1. Polynomial Regression without Government Index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77B389-DE0C-B549-B526-C24C53E4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8" y="502371"/>
            <a:ext cx="5491086" cy="464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55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CCEB177-5AF2-154D-86D6-948CDC150FDC}"/>
              </a:ext>
            </a:extLst>
          </p:cNvPr>
          <p:cNvSpPr txBox="1"/>
          <p:nvPr/>
        </p:nvSpPr>
        <p:spPr>
          <a:xfrm>
            <a:off x="218485" y="173220"/>
            <a:ext cx="4966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3.1.1. Polynomial Regression without Government Index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77B389-DE0C-B549-B526-C24C53E4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8" y="502371"/>
            <a:ext cx="5491086" cy="4641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E3C467-7760-1245-9642-70351DD6B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8" y="502371"/>
            <a:ext cx="5491086" cy="4641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5F7300-8F1E-5240-83BE-CF121F71C422}"/>
              </a:ext>
            </a:extLst>
          </p:cNvPr>
          <p:cNvSpPr txBox="1"/>
          <p:nvPr/>
        </p:nvSpPr>
        <p:spPr>
          <a:xfrm>
            <a:off x="5840777" y="2825070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</a:t>
            </a:r>
            <a:r>
              <a:rPr kumimoji="1" lang="en-US" altLang="ko-KR" dirty="0"/>
              <a:t>2/18</a:t>
            </a:r>
            <a:r>
              <a:rPr kumimoji="1" lang="ko-KR" altLang="en-US" dirty="0"/>
              <a:t> 데이터로 향후 </a:t>
            </a:r>
            <a:r>
              <a:rPr kumimoji="1" lang="en-US" altLang="ko-KR" dirty="0"/>
              <a:t>20</a:t>
            </a:r>
            <a:r>
              <a:rPr kumimoji="1" lang="ko-KR" altLang="en-US" dirty="0"/>
              <a:t>일 예측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77429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C447DC-E34E-7241-A2FE-8E22A0BA36A3}"/>
              </a:ext>
            </a:extLst>
          </p:cNvPr>
          <p:cNvSpPr txBox="1"/>
          <p:nvPr/>
        </p:nvSpPr>
        <p:spPr>
          <a:xfrm>
            <a:off x="5871413" y="2855027"/>
            <a:ext cx="3058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12</a:t>
            </a:r>
            <a:r>
              <a:rPr kumimoji="1" lang="en-US" altLang="ko-KR" dirty="0"/>
              <a:t>/11</a:t>
            </a:r>
            <a:r>
              <a:rPr kumimoji="1" lang="ko-KR" altLang="en-US" dirty="0"/>
              <a:t> 데이터로 </a:t>
            </a:r>
            <a:r>
              <a:rPr kumimoji="1" lang="en-US" altLang="ko-KR" dirty="0"/>
              <a:t>12/18</a:t>
            </a:r>
            <a:r>
              <a:rPr kumimoji="1" lang="ko-KR" altLang="en-US" dirty="0"/>
              <a:t>일까지 예측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Training RMSE = 94.84</a:t>
            </a:r>
          </a:p>
          <a:p>
            <a:r>
              <a:rPr kumimoji="1" lang="en-US" altLang="ko-Kore-KR" dirty="0"/>
              <a:t>Testing RMSE = 120.56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CEB177-5AF2-154D-86D6-948CDC150FDC}"/>
              </a:ext>
            </a:extLst>
          </p:cNvPr>
          <p:cNvSpPr txBox="1"/>
          <p:nvPr/>
        </p:nvSpPr>
        <p:spPr>
          <a:xfrm>
            <a:off x="218485" y="173220"/>
            <a:ext cx="4689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3.1.2. Polynomial Regression with Government Index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77B389-DE0C-B549-B526-C24C53E4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8" y="502371"/>
            <a:ext cx="5491086" cy="4641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362EDEA-D87F-5947-842A-4D3673D71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0" y="502371"/>
            <a:ext cx="5516373" cy="466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9302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682</Words>
  <Application>Microsoft Macintosh PowerPoint</Application>
  <PresentationFormat>화면 슬라이드 쇼(16:9)</PresentationFormat>
  <Paragraphs>129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Raleway</vt:lpstr>
      <vt:lpstr>Malgun Gothic</vt:lpstr>
      <vt:lpstr>Arial</vt:lpstr>
      <vt:lpstr>Lato</vt:lpstr>
      <vt:lpstr>Streamline</vt:lpstr>
      <vt:lpstr>Non-linear Model을 통한 신규 확진자 예측 및 정책의 영향 분석  2020년 12월 19일</vt:lpstr>
      <vt:lpstr>목차</vt:lpstr>
      <vt:lpstr>1. 데이터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한국 지역별 신규 확진자 예측 및 정책의 영향 분석 2020년 11월 21일</dc:title>
  <cp:lastModifiedBy>Ko Yeonghyeon</cp:lastModifiedBy>
  <cp:revision>96</cp:revision>
  <cp:lastPrinted>2020-12-18T17:00:32Z</cp:lastPrinted>
  <dcterms:modified xsi:type="dcterms:W3CDTF">2020-12-19T01:14:34Z</dcterms:modified>
</cp:coreProperties>
</file>